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74" r:id="rId5"/>
    <p:sldId id="269" r:id="rId6"/>
    <p:sldId id="267" r:id="rId7"/>
    <p:sldId id="270" r:id="rId8"/>
    <p:sldId id="271" r:id="rId9"/>
    <p:sldId id="263" r:id="rId10"/>
    <p:sldId id="262" r:id="rId11"/>
    <p:sldId id="264" r:id="rId12"/>
    <p:sldId id="265" r:id="rId13"/>
    <p:sldId id="275" r:id="rId14"/>
    <p:sldId id="261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499F-7B30-4299-9D08-7090131A8C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7239863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916-DC6F-430F-9B58-717D51CDC6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0255121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98BB-1A36-4B5A-97C0-91DFB2567F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194761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A3AB-8A86-4299-8CBC-ACACD134CA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391870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55BD-4F23-493B-AE5D-DADA8BCA3F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9288792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BBDD-A8EB-418D-ADF5-F927675D94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1523676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50F-F4CB-4793-A4C5-D94A47E23E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8015037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0E94-D001-4A6C-A5E8-A896DB8BAF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179286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5CC6-E7E8-4440-8A14-16FDA05F93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305500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C842-E0CB-42DC-A9F0-75A849B219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994306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0DA9-5402-49CC-B1EF-60F2CF329E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0698116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9D10522B-E0E3-4B61-8A88-1F4B3E99CD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663577"/>
            <a:ext cx="7772400" cy="96522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CET4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级考试重要提示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8568952" cy="46085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sz="2000" b="1" dirty="0" smtClean="0">
                <a:latin typeface="宋体" pitchFamily="2" charset="-122"/>
              </a:rPr>
              <a:t>参加</a:t>
            </a:r>
            <a:r>
              <a:rPr lang="en-US" altLang="zh-CN" sz="2000" b="1" dirty="0" smtClean="0">
                <a:latin typeface="宋体" pitchFamily="2" charset="-122"/>
              </a:rPr>
              <a:t>2019</a:t>
            </a:r>
            <a:r>
              <a:rPr lang="zh-CN" altLang="en-US" sz="2000" b="1" dirty="0" smtClean="0">
                <a:latin typeface="宋体" pitchFamily="2" charset="-122"/>
              </a:rPr>
              <a:t>年</a:t>
            </a:r>
            <a:r>
              <a:rPr lang="en-US" altLang="zh-CN" sz="2000" b="1" dirty="0" smtClean="0">
                <a:latin typeface="宋体" pitchFamily="2" charset="-122"/>
              </a:rPr>
              <a:t>6</a:t>
            </a:r>
            <a:r>
              <a:rPr lang="zh-CN" altLang="en-US" sz="2000" b="1" dirty="0" smtClean="0">
                <a:latin typeface="宋体" pitchFamily="2" charset="-122"/>
              </a:rPr>
              <a:t>月</a:t>
            </a:r>
            <a:r>
              <a:rPr lang="en-US" altLang="zh-CN" sz="2000" b="1" dirty="0" smtClean="0">
                <a:latin typeface="宋体" pitchFamily="2" charset="-122"/>
              </a:rPr>
              <a:t>15</a:t>
            </a:r>
            <a:r>
              <a:rPr lang="zh-CN" altLang="en-US" sz="2000" b="1" dirty="0" smtClean="0">
                <a:latin typeface="宋体" pitchFamily="2" charset="-122"/>
              </a:rPr>
              <a:t>日（星期六）</a:t>
            </a:r>
            <a:r>
              <a:rPr lang="en-US" altLang="zh-CN" sz="2000" b="1" dirty="0" smtClean="0">
                <a:latin typeface="宋体" pitchFamily="2" charset="-122"/>
              </a:rPr>
              <a:t>CET4</a:t>
            </a:r>
            <a:r>
              <a:rPr lang="zh-CN" altLang="en-US" sz="2000" b="1" dirty="0" smtClean="0">
                <a:latin typeface="宋体" pitchFamily="2" charset="-122"/>
              </a:rPr>
              <a:t>、</a:t>
            </a:r>
            <a:r>
              <a:rPr lang="en-US" altLang="zh-CN" sz="2000" b="1" dirty="0" smtClean="0">
                <a:latin typeface="宋体" pitchFamily="2" charset="-122"/>
              </a:rPr>
              <a:t>6</a:t>
            </a:r>
            <a:r>
              <a:rPr lang="zh-CN" altLang="en-US" sz="2000" b="1" dirty="0" smtClean="0">
                <a:latin typeface="宋体" pitchFamily="2" charset="-122"/>
              </a:rPr>
              <a:t>级考试的考生请注意：</a:t>
            </a:r>
            <a:endParaRPr lang="en-US" altLang="zh-CN" sz="2000" b="1" dirty="0" smtClean="0">
              <a:latin typeface="宋体" pitchFamily="2" charset="-12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sz="2000" b="1" dirty="0">
                <a:latin typeface="宋体" pitchFamily="2" charset="-122"/>
              </a:rPr>
              <a:t>1</a:t>
            </a:r>
            <a:r>
              <a:rPr lang="en-US" altLang="zh-CN" sz="2000" b="1" dirty="0" smtClean="0">
                <a:latin typeface="宋体" pitchFamily="2" charset="-122"/>
              </a:rPr>
              <a:t>.</a:t>
            </a:r>
            <a:r>
              <a:rPr lang="zh-CN" altLang="en-US" sz="2000" b="1" dirty="0" smtClean="0">
                <a:latin typeface="宋体" pitchFamily="2" charset="-122"/>
              </a:rPr>
              <a:t>考生</a:t>
            </a:r>
            <a:r>
              <a:rPr lang="zh-CN" altLang="en-US" sz="2000" b="1" dirty="0">
                <a:latin typeface="宋体" pitchFamily="2" charset="-122"/>
              </a:rPr>
              <a:t>可登录报名系统（</a:t>
            </a:r>
            <a:r>
              <a:rPr lang="en-US" altLang="zh-CN" sz="2000" b="1" dirty="0">
                <a:latin typeface="宋体" pitchFamily="2" charset="-122"/>
              </a:rPr>
              <a:t>http://cet-bm.neea.edu.cn</a:t>
            </a:r>
            <a:r>
              <a:rPr lang="zh-CN" altLang="en-US" sz="2000" b="1" dirty="0">
                <a:latin typeface="宋体" pitchFamily="2" charset="-122"/>
              </a:rPr>
              <a:t>）首页，通过“快速打印准考证”进行准考证</a:t>
            </a:r>
            <a:r>
              <a:rPr lang="zh-CN" altLang="en-US" sz="2000" b="1" dirty="0" smtClean="0">
                <a:latin typeface="宋体" pitchFamily="2" charset="-122"/>
              </a:rPr>
              <a:t>打印，</a:t>
            </a:r>
            <a:r>
              <a:rPr lang="en-US" altLang="zh-CN" sz="2000" b="1" dirty="0" smtClean="0">
                <a:latin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</a:rPr>
              <a:t>打印</a:t>
            </a:r>
            <a:r>
              <a:rPr lang="zh-CN" altLang="en-US" sz="2000" b="1" dirty="0">
                <a:latin typeface="宋体" pitchFamily="2" charset="-122"/>
              </a:rPr>
              <a:t>时间为</a:t>
            </a:r>
            <a:r>
              <a:rPr lang="en-US" altLang="zh-CN" sz="2000" b="1" dirty="0">
                <a:latin typeface="宋体" pitchFamily="2" charset="-122"/>
              </a:rPr>
              <a:t>6</a:t>
            </a:r>
            <a:r>
              <a:rPr lang="zh-CN" altLang="en-US" sz="2000" b="1" dirty="0">
                <a:latin typeface="宋体" pitchFamily="2" charset="-122"/>
              </a:rPr>
              <a:t>月</a:t>
            </a:r>
            <a:r>
              <a:rPr lang="en-US" altLang="zh-CN" sz="2000" b="1" dirty="0">
                <a:latin typeface="宋体" pitchFamily="2" charset="-122"/>
              </a:rPr>
              <a:t>4</a:t>
            </a:r>
            <a:r>
              <a:rPr lang="zh-CN" altLang="en-US" sz="2000" b="1" dirty="0">
                <a:latin typeface="宋体" pitchFamily="2" charset="-122"/>
              </a:rPr>
              <a:t>日</a:t>
            </a:r>
            <a:r>
              <a:rPr lang="en-US" altLang="zh-CN" sz="2000" b="1" dirty="0">
                <a:latin typeface="宋体" pitchFamily="2" charset="-122"/>
              </a:rPr>
              <a:t>9</a:t>
            </a:r>
            <a:r>
              <a:rPr lang="zh-CN" altLang="en-US" sz="2000" b="1">
                <a:latin typeface="宋体" pitchFamily="2" charset="-122"/>
              </a:rPr>
              <a:t>点</a:t>
            </a:r>
            <a:r>
              <a:rPr lang="zh-CN" altLang="en-US" sz="2000" b="1" smtClean="0">
                <a:latin typeface="宋体" pitchFamily="2" charset="-122"/>
              </a:rPr>
              <a:t>至</a:t>
            </a:r>
            <a:r>
              <a:rPr lang="zh-CN" altLang="en-US" sz="2000" b="1">
                <a:latin typeface="宋体" pitchFamily="2" charset="-122"/>
              </a:rPr>
              <a:t>考试</a:t>
            </a:r>
            <a:r>
              <a:rPr lang="zh-CN" altLang="en-US" sz="2000" b="1" smtClean="0">
                <a:latin typeface="宋体" pitchFamily="2" charset="-122"/>
              </a:rPr>
              <a:t>结束</a:t>
            </a:r>
            <a:r>
              <a:rPr lang="zh-CN" altLang="en-US" sz="2000" b="1" dirty="0" smtClean="0">
                <a:latin typeface="宋体" pitchFamily="2" charset="-122"/>
              </a:rPr>
              <a:t>。</a:t>
            </a:r>
            <a:endParaRPr lang="en-US" altLang="zh-CN" sz="2000" b="1" dirty="0" smtClean="0">
              <a:latin typeface="宋体" pitchFamily="2" charset="-122"/>
            </a:endParaRPr>
          </a:p>
          <a:p>
            <a:pPr marL="0" lvl="3" algn="l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68000"/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一律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不得使用电子版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准考证，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准考证正、反两面在使用期间不得涂改或书写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sz="2000" b="1" dirty="0" smtClean="0">
                <a:latin typeface="宋体" pitchFamily="2" charset="-122"/>
              </a:rPr>
              <a:t>2</a:t>
            </a:r>
            <a:r>
              <a:rPr lang="zh-CN" altLang="en-US" sz="2000" b="1" dirty="0" smtClean="0">
                <a:latin typeface="宋体" pitchFamily="2" charset="-122"/>
              </a:rPr>
              <a:t>．考生当天必须携带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准考证、身份证或学生证</a:t>
            </a:r>
            <a:r>
              <a:rPr lang="zh-CN" altLang="en-US" sz="2000" b="1" dirty="0" smtClean="0">
                <a:latin typeface="宋体" pitchFamily="2" charset="-122"/>
              </a:rPr>
              <a:t>方能参加考试，身份证丢失者应尽快补办。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sz="2000" b="1" dirty="0" smtClean="0">
                <a:latin typeface="宋体" pitchFamily="2" charset="-122"/>
              </a:rPr>
              <a:t>3</a:t>
            </a:r>
            <a:r>
              <a:rPr lang="zh-CN" altLang="en-US" sz="2000" b="1" dirty="0" smtClean="0">
                <a:latin typeface="宋体" pitchFamily="2" charset="-122"/>
              </a:rPr>
              <a:t>．听力考试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收听频率</a:t>
            </a:r>
            <a:r>
              <a:rPr lang="zh-CN" altLang="en-US" sz="2000" b="1" dirty="0" smtClean="0">
                <a:latin typeface="宋体" pitchFamily="2" charset="-122"/>
              </a:rPr>
              <a:t>为</a:t>
            </a:r>
            <a:r>
              <a:rPr lang="en-US" altLang="zh-CN" sz="2000" b="1" dirty="0" smtClean="0">
                <a:latin typeface="宋体" pitchFamily="2" charset="-122"/>
              </a:rPr>
              <a:t>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sz="2000" b="1" dirty="0" smtClean="0">
                <a:latin typeface="宋体" pitchFamily="2" charset="-122"/>
              </a:rPr>
              <a:t>      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我校广播台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FM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（调频） 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75.5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兆赫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sz="2000" b="1" dirty="0" smtClean="0">
                <a:latin typeface="宋体" pitchFamily="2" charset="-122"/>
              </a:rPr>
              <a:t>       东方都市广播</a:t>
            </a:r>
            <a:endParaRPr lang="en-US" altLang="zh-CN" sz="2000" b="1" dirty="0" smtClean="0">
              <a:latin typeface="宋体" pitchFamily="2" charset="-12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sz="2000" b="1" dirty="0" smtClean="0">
                <a:latin typeface="宋体" pitchFamily="2" charset="-122"/>
              </a:rPr>
              <a:t>       </a:t>
            </a:r>
            <a:r>
              <a:rPr lang="en-US" altLang="zh-CN" sz="2000" b="1" dirty="0" smtClean="0">
                <a:latin typeface="宋体" pitchFamily="2" charset="-122"/>
              </a:rPr>
              <a:t>FM</a:t>
            </a:r>
            <a:r>
              <a:rPr lang="zh-CN" altLang="en-US" sz="2000" b="1" dirty="0" smtClean="0">
                <a:latin typeface="宋体" pitchFamily="2" charset="-122"/>
              </a:rPr>
              <a:t>（调频）</a:t>
            </a:r>
            <a:r>
              <a:rPr lang="en-US" altLang="zh-CN" sz="2000" b="1" dirty="0" smtClean="0">
                <a:latin typeface="宋体" pitchFamily="2" charset="-122"/>
              </a:rPr>
              <a:t>89.9</a:t>
            </a:r>
            <a:r>
              <a:rPr lang="zh-CN" altLang="en-US" sz="2000" b="1" dirty="0" smtClean="0">
                <a:latin typeface="宋体" pitchFamily="2" charset="-122"/>
              </a:rPr>
              <a:t>兆赫、</a:t>
            </a:r>
            <a:r>
              <a:rPr lang="en-US" altLang="zh-CN" sz="2000" b="1" dirty="0" smtClean="0">
                <a:latin typeface="宋体" pitchFamily="2" charset="-122"/>
              </a:rPr>
              <a:t>AM</a:t>
            </a:r>
            <a:r>
              <a:rPr lang="zh-CN" altLang="en-US" sz="2000" b="1" dirty="0" smtClean="0">
                <a:latin typeface="宋体" pitchFamily="2" charset="-122"/>
              </a:rPr>
              <a:t>（中波）</a:t>
            </a:r>
            <a:r>
              <a:rPr lang="en-US" altLang="zh-CN" sz="2000" b="1" dirty="0" smtClean="0">
                <a:latin typeface="宋体" pitchFamily="2" charset="-122"/>
              </a:rPr>
              <a:t>792</a:t>
            </a:r>
            <a:r>
              <a:rPr lang="zh-CN" altLang="en-US" sz="2000" b="1" dirty="0" smtClean="0">
                <a:latin typeface="宋体" pitchFamily="2" charset="-122"/>
              </a:rPr>
              <a:t>千赫</a:t>
            </a:r>
            <a:endParaRPr lang="en-US" altLang="zh-CN" sz="2000" b="1" dirty="0" smtClean="0">
              <a:latin typeface="宋体" pitchFamily="2" charset="-12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sz="2000" b="1" dirty="0" smtClean="0">
                <a:latin typeface="宋体" pitchFamily="2" charset="-122"/>
              </a:rPr>
              <a:t>   考生须在</a:t>
            </a:r>
            <a:r>
              <a:rPr lang="en-US" altLang="zh-CN" sz="2000" b="1" dirty="0" smtClean="0">
                <a:latin typeface="宋体" pitchFamily="2" charset="-122"/>
              </a:rPr>
              <a:t>6</a:t>
            </a:r>
            <a:r>
              <a:rPr lang="zh-CN" altLang="en-US" sz="2000" b="1" dirty="0" smtClean="0">
                <a:latin typeface="宋体" pitchFamily="2" charset="-122"/>
              </a:rPr>
              <a:t>月</a:t>
            </a:r>
            <a:r>
              <a:rPr lang="en-US" altLang="zh-CN" sz="2000" b="1" dirty="0" smtClean="0">
                <a:latin typeface="宋体" pitchFamily="2" charset="-122"/>
              </a:rPr>
              <a:t>10</a:t>
            </a:r>
            <a:r>
              <a:rPr lang="zh-CN" altLang="en-US" sz="2000" b="1" dirty="0" smtClean="0">
                <a:latin typeface="宋体" pitchFamily="2" charset="-122"/>
              </a:rPr>
              <a:t>日</a:t>
            </a:r>
            <a:r>
              <a:rPr lang="en-US" altLang="zh-CN" sz="2000" b="1" dirty="0" smtClean="0">
                <a:latin typeface="宋体" pitchFamily="2" charset="-122"/>
              </a:rPr>
              <a:t>-13</a:t>
            </a:r>
            <a:r>
              <a:rPr lang="zh-CN" altLang="en-US" sz="2000" b="1" dirty="0" smtClean="0">
                <a:latin typeface="宋体" pitchFamily="2" charset="-122"/>
              </a:rPr>
              <a:t>日（</a:t>
            </a:r>
            <a:r>
              <a:rPr lang="en-US" altLang="zh-CN" sz="2000" b="1" dirty="0" smtClean="0">
                <a:latin typeface="宋体" pitchFamily="2" charset="-122"/>
              </a:rPr>
              <a:t>13</a:t>
            </a:r>
            <a:r>
              <a:rPr lang="zh-CN" altLang="en-US" sz="2000" b="1" dirty="0" smtClean="0">
                <a:latin typeface="宋体" pitchFamily="2" charset="-122"/>
              </a:rPr>
              <a:t>：</a:t>
            </a:r>
            <a:r>
              <a:rPr lang="en-US" altLang="zh-CN" sz="2000" b="1" dirty="0" smtClean="0">
                <a:latin typeface="宋体" pitchFamily="2" charset="-122"/>
              </a:rPr>
              <a:t>00</a:t>
            </a:r>
            <a:r>
              <a:rPr lang="zh-CN" altLang="en-US" sz="2000" b="1" dirty="0" smtClean="0">
                <a:latin typeface="宋体" pitchFamily="2" charset="-122"/>
              </a:rPr>
              <a:t>～</a:t>
            </a:r>
            <a:r>
              <a:rPr lang="en-US" altLang="zh-CN" sz="2000" b="1" dirty="0" smtClean="0">
                <a:latin typeface="宋体" pitchFamily="2" charset="-122"/>
              </a:rPr>
              <a:t>16</a:t>
            </a:r>
            <a:r>
              <a:rPr lang="zh-CN" altLang="en-US" sz="2000" b="1" dirty="0" smtClean="0">
                <a:latin typeface="宋体" pitchFamily="2" charset="-122"/>
              </a:rPr>
              <a:t>：</a:t>
            </a:r>
            <a:r>
              <a:rPr lang="en-US" altLang="zh-CN" sz="2000" b="1" dirty="0" smtClean="0">
                <a:latin typeface="宋体" pitchFamily="2" charset="-122"/>
              </a:rPr>
              <a:t>00</a:t>
            </a:r>
            <a:r>
              <a:rPr lang="zh-CN" altLang="en-US" sz="2000" b="1" dirty="0" smtClean="0">
                <a:latin typeface="宋体" pitchFamily="2" charset="-122"/>
              </a:rPr>
              <a:t>）</a:t>
            </a:r>
            <a:r>
              <a:rPr lang="en-US" altLang="zh-CN" sz="2000" b="1" dirty="0" smtClean="0">
                <a:latin typeface="宋体" pitchFamily="2" charset="-122"/>
              </a:rPr>
              <a:t>,6</a:t>
            </a:r>
            <a:r>
              <a:rPr lang="zh-CN" altLang="en-US" sz="2000" b="1" dirty="0" smtClean="0">
                <a:latin typeface="宋体" pitchFamily="2" charset="-122"/>
              </a:rPr>
              <a:t>月</a:t>
            </a:r>
            <a:r>
              <a:rPr lang="en-US" altLang="zh-CN" sz="2000" b="1" dirty="0" smtClean="0">
                <a:latin typeface="宋体" pitchFamily="2" charset="-122"/>
              </a:rPr>
              <a:t>14</a:t>
            </a:r>
            <a:r>
              <a:rPr lang="zh-CN" altLang="en-US" sz="2000" b="1" dirty="0" smtClean="0">
                <a:latin typeface="宋体" pitchFamily="2" charset="-122"/>
              </a:rPr>
              <a:t>日（</a:t>
            </a:r>
            <a:r>
              <a:rPr lang="en-US" altLang="zh-CN" sz="2000" b="1" dirty="0" smtClean="0">
                <a:latin typeface="宋体" pitchFamily="2" charset="-122"/>
              </a:rPr>
              <a:t>13:00 </a:t>
            </a:r>
            <a:r>
              <a:rPr lang="zh-CN" altLang="en-US" sz="2000" b="1" dirty="0" smtClean="0">
                <a:latin typeface="宋体" pitchFamily="2" charset="-122"/>
              </a:rPr>
              <a:t>～ </a:t>
            </a:r>
            <a:r>
              <a:rPr lang="en-US" altLang="zh-CN" sz="2000" b="1" dirty="0" smtClean="0">
                <a:latin typeface="宋体" pitchFamily="2" charset="-122"/>
              </a:rPr>
              <a:t>15:00</a:t>
            </a:r>
            <a:r>
              <a:rPr lang="zh-CN" altLang="en-US" sz="2000" b="1" dirty="0" smtClean="0">
                <a:latin typeface="宋体" pitchFamily="2" charset="-122"/>
              </a:rPr>
              <a:t>）期间，到本人所在考场试收听以上频率。</a:t>
            </a:r>
            <a:r>
              <a:rPr lang="en-US" altLang="zh-CN" sz="2000" b="1" dirty="0" smtClean="0">
                <a:latin typeface="宋体" pitchFamily="2" charset="-122"/>
              </a:rPr>
              <a:t>6</a:t>
            </a:r>
            <a:r>
              <a:rPr lang="zh-CN" altLang="en-US" sz="2000" b="1" dirty="0" smtClean="0">
                <a:latin typeface="宋体" pitchFamily="2" charset="-122"/>
              </a:rPr>
              <a:t>月</a:t>
            </a:r>
            <a:r>
              <a:rPr lang="en-US" altLang="zh-CN" sz="2000" b="1" dirty="0" smtClean="0">
                <a:latin typeface="宋体" pitchFamily="2" charset="-122"/>
              </a:rPr>
              <a:t>15</a:t>
            </a:r>
            <a:r>
              <a:rPr lang="zh-CN" altLang="en-US" sz="2000" b="1" dirty="0" smtClean="0">
                <a:latin typeface="宋体" pitchFamily="2" charset="-122"/>
              </a:rPr>
              <a:t>日考试时选择以上三个频率信号中的一个进行收听。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sz="2000" b="1" dirty="0" smtClean="0">
                <a:latin typeface="宋体" pitchFamily="2" charset="-122"/>
              </a:rPr>
              <a:t>4. </a:t>
            </a:r>
            <a:r>
              <a:rPr lang="zh-CN" altLang="en-US" sz="2000" b="1" dirty="0" smtClean="0">
                <a:latin typeface="宋体" pitchFamily="2" charset="-122"/>
              </a:rPr>
              <a:t>考试期间，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</a:rPr>
              <a:t>禁止携带</a:t>
            </a:r>
            <a:r>
              <a:rPr lang="zh-CN" altLang="en-US" sz="2000" b="1" dirty="0" smtClean="0">
                <a:latin typeface="宋体" pitchFamily="2" charset="-122"/>
              </a:rPr>
              <a:t>任何书籍、纸张及各种无线通讯工具、录放音机、</a:t>
            </a:r>
            <a:r>
              <a:rPr lang="en-US" altLang="zh-CN" sz="2000" b="1" dirty="0" smtClean="0">
                <a:latin typeface="宋体" pitchFamily="2" charset="-122"/>
              </a:rPr>
              <a:t>MP3</a:t>
            </a:r>
            <a:r>
              <a:rPr lang="zh-CN" altLang="en-US" sz="2000" b="1" dirty="0" smtClean="0">
                <a:latin typeface="宋体" pitchFamily="2" charset="-122"/>
              </a:rPr>
              <a:t>、电子记事本等物品。</a:t>
            </a:r>
            <a:r>
              <a:rPr lang="zh-CN" altLang="en-US" sz="1600" dirty="0" smtClean="0"/>
              <a:t> 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9"/>
            <a:ext cx="8229600" cy="3959225"/>
          </a:xfrm>
        </p:spPr>
        <p:txBody>
          <a:bodyPr/>
          <a:lstStyle/>
          <a:p>
            <a:pPr eaLnBrk="1" hangingPunct="1"/>
            <a:r>
              <a:rPr lang="zh-CN" altLang="en-US" sz="5400" b="1" smtClean="0">
                <a:solidFill>
                  <a:srgbClr val="FF0000"/>
                </a:solidFill>
              </a:rPr>
              <a:t>加强考风考纪教育</a:t>
            </a:r>
            <a:br>
              <a:rPr lang="zh-CN" altLang="en-US" sz="5400" b="1" smtClean="0">
                <a:solidFill>
                  <a:srgbClr val="FF0000"/>
                </a:solidFill>
              </a:rPr>
            </a:br>
            <a:r>
              <a:rPr lang="zh-CN" altLang="en-US" sz="5400" b="1" smtClean="0">
                <a:solidFill>
                  <a:srgbClr val="FF0000"/>
                </a:solidFill>
              </a:rPr>
              <a:t> </a:t>
            </a:r>
            <a:br>
              <a:rPr lang="zh-CN" altLang="en-US" sz="5400" b="1" smtClean="0">
                <a:solidFill>
                  <a:srgbClr val="FF0000"/>
                </a:solidFill>
              </a:rPr>
            </a:br>
            <a:r>
              <a:rPr lang="zh-CN" altLang="en-US" sz="5400" b="1" smtClean="0">
                <a:solidFill>
                  <a:srgbClr val="FF0000"/>
                </a:solidFill>
              </a:rPr>
              <a:t>防范高科技作弊！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9"/>
            <a:ext cx="8229600" cy="3959225"/>
          </a:xfrm>
        </p:spPr>
        <p:txBody>
          <a:bodyPr/>
          <a:lstStyle/>
          <a:p>
            <a:pPr eaLnBrk="1" hangingPunct="1"/>
            <a:r>
              <a:rPr lang="zh-CN" altLang="en-US" sz="5400" b="1" smtClean="0">
                <a:solidFill>
                  <a:srgbClr val="FF0000"/>
                </a:solidFill>
              </a:rPr>
              <a:t>谨记考试纪律</a:t>
            </a:r>
            <a:br>
              <a:rPr lang="zh-CN" altLang="en-US" sz="5400" b="1" smtClean="0">
                <a:solidFill>
                  <a:srgbClr val="FF0000"/>
                </a:solidFill>
              </a:rPr>
            </a:br>
            <a:r>
              <a:rPr lang="zh-CN" altLang="en-US" sz="5400" b="1" smtClean="0">
                <a:solidFill>
                  <a:srgbClr val="FF0000"/>
                </a:solidFill>
              </a:rPr>
              <a:t/>
            </a:r>
            <a:br>
              <a:rPr lang="zh-CN" altLang="en-US" sz="5400" b="1" smtClean="0">
                <a:solidFill>
                  <a:srgbClr val="FF0000"/>
                </a:solidFill>
              </a:rPr>
            </a:br>
            <a:r>
              <a:rPr lang="zh-CN" altLang="en-US" sz="5400" b="1" smtClean="0">
                <a:solidFill>
                  <a:srgbClr val="FF0000"/>
                </a:solidFill>
              </a:rPr>
              <a:t>切莫因小失大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9"/>
            <a:ext cx="8820150" cy="3959225"/>
          </a:xfrm>
        </p:spPr>
        <p:txBody>
          <a:bodyPr/>
          <a:lstStyle/>
          <a:p>
            <a:pPr algn="l" eaLnBrk="1" hangingPunct="1">
              <a:lnSpc>
                <a:spcPct val="135000"/>
              </a:lnSpc>
            </a:pPr>
            <a:r>
              <a:rPr lang="en-US" altLang="zh-CN" sz="2800" b="1" smtClean="0">
                <a:solidFill>
                  <a:srgbClr val="0000FF"/>
                </a:solidFill>
              </a:rPr>
              <a:t>    </a:t>
            </a:r>
            <a:r>
              <a:rPr lang="zh-CN" altLang="en-US" sz="3200" b="1" smtClean="0">
                <a:solidFill>
                  <a:srgbClr val="FF0000"/>
                </a:solidFill>
              </a:rPr>
              <a:t>教育部</a:t>
            </a:r>
            <a:r>
              <a:rPr lang="en-US" altLang="zh-CN" sz="3200" b="1" smtClean="0">
                <a:solidFill>
                  <a:srgbClr val="FF0000"/>
                </a:solidFill>
              </a:rPr>
              <a:t>33</a:t>
            </a:r>
            <a:r>
              <a:rPr lang="zh-CN" altLang="en-US" sz="3200" b="1" smtClean="0">
                <a:solidFill>
                  <a:srgbClr val="FF0000"/>
                </a:solidFill>
              </a:rPr>
              <a:t>号令</a:t>
            </a:r>
            <a:r>
              <a:rPr lang="en-US" altLang="zh-CN" sz="3200" b="1" smtClean="0">
                <a:solidFill>
                  <a:srgbClr val="FF0000"/>
                </a:solidFill>
              </a:rPr>
              <a:t>《</a:t>
            </a:r>
            <a:r>
              <a:rPr lang="zh-CN" altLang="en-US" sz="3200" b="1" smtClean="0">
                <a:solidFill>
                  <a:srgbClr val="FF0000"/>
                </a:solidFill>
              </a:rPr>
              <a:t>国家教育考试违规处理办法</a:t>
            </a:r>
            <a:r>
              <a:rPr lang="en-US" altLang="zh-CN" sz="3200" b="1" smtClean="0">
                <a:solidFill>
                  <a:srgbClr val="FF0000"/>
                </a:solidFill>
              </a:rPr>
              <a:t>》</a:t>
            </a:r>
            <a:r>
              <a:rPr lang="zh-CN" altLang="en-US" sz="3200" b="1" smtClean="0">
                <a:solidFill>
                  <a:srgbClr val="0000FF"/>
                </a:solidFill>
              </a:rPr>
              <a:t>对作弊处理：</a:t>
            </a:r>
            <a:br>
              <a:rPr lang="zh-CN" altLang="en-US" sz="3200" b="1" smtClean="0">
                <a:solidFill>
                  <a:srgbClr val="0000FF"/>
                </a:solidFill>
              </a:rPr>
            </a:br>
            <a:r>
              <a:rPr lang="zh-CN" altLang="en-US" sz="3200" b="1" smtClean="0">
                <a:solidFill>
                  <a:srgbClr val="0000FF"/>
                </a:solidFill>
              </a:rPr>
              <a:t>    </a:t>
            </a:r>
            <a:r>
              <a:rPr lang="zh-CN" altLang="en-US" sz="2600" b="1" smtClean="0">
                <a:solidFill>
                  <a:srgbClr val="0000FF"/>
                </a:solidFill>
              </a:rPr>
              <a:t>视其情节轻重，暂停参加该项考试</a:t>
            </a:r>
            <a:r>
              <a:rPr lang="en-US" altLang="zh-CN" sz="2600" b="1" smtClean="0">
                <a:solidFill>
                  <a:srgbClr val="0000FF"/>
                </a:solidFill>
              </a:rPr>
              <a:t>1</a:t>
            </a:r>
            <a:r>
              <a:rPr lang="zh-CN" altLang="en-US" sz="2600" b="1" smtClean="0">
                <a:solidFill>
                  <a:srgbClr val="0000FF"/>
                </a:solidFill>
              </a:rPr>
              <a:t>至</a:t>
            </a:r>
            <a:r>
              <a:rPr lang="en-US" altLang="zh-CN" sz="2600" b="1" smtClean="0">
                <a:solidFill>
                  <a:srgbClr val="0000FF"/>
                </a:solidFill>
              </a:rPr>
              <a:t>3</a:t>
            </a:r>
            <a:r>
              <a:rPr lang="zh-CN" altLang="en-US" sz="2600" b="1" smtClean="0">
                <a:solidFill>
                  <a:srgbClr val="0000FF"/>
                </a:solidFill>
              </a:rPr>
              <a:t>年</a:t>
            </a:r>
            <a:br>
              <a:rPr lang="zh-CN" altLang="en-US" sz="2600" b="1" smtClean="0">
                <a:solidFill>
                  <a:srgbClr val="0000FF"/>
                </a:solidFill>
              </a:rPr>
            </a:br>
            <a:r>
              <a:rPr lang="zh-CN" altLang="en-US" sz="2600" b="1" smtClean="0">
                <a:solidFill>
                  <a:srgbClr val="0000FF"/>
                </a:solidFill>
              </a:rPr>
              <a:t>     情节特别严重的，暂停参加各种国家教育考试</a:t>
            </a:r>
            <a:r>
              <a:rPr lang="en-US" altLang="zh-CN" sz="2600" b="1" smtClean="0">
                <a:solidFill>
                  <a:srgbClr val="0000FF"/>
                </a:solidFill>
              </a:rPr>
              <a:t>1</a:t>
            </a:r>
            <a:r>
              <a:rPr lang="zh-CN" altLang="en-US" sz="2600" b="1" smtClean="0">
                <a:solidFill>
                  <a:srgbClr val="0000FF"/>
                </a:solidFill>
              </a:rPr>
              <a:t>至</a:t>
            </a:r>
            <a:r>
              <a:rPr lang="en-US" altLang="zh-CN" sz="2600" b="1" smtClean="0">
                <a:solidFill>
                  <a:srgbClr val="0000FF"/>
                </a:solidFill>
              </a:rPr>
              <a:t>3</a:t>
            </a:r>
            <a:r>
              <a:rPr lang="zh-CN" altLang="en-US" sz="2600" b="1" smtClean="0">
                <a:solidFill>
                  <a:srgbClr val="0000FF"/>
                </a:solidFill>
              </a:rPr>
              <a:t>年</a:t>
            </a:r>
            <a:r>
              <a:rPr lang="en-US" altLang="zh-CN" sz="2600" b="1" smtClean="0">
                <a:solidFill>
                  <a:srgbClr val="0000FF"/>
                </a:solidFill>
              </a:rPr>
              <a:t/>
            </a:r>
            <a:br>
              <a:rPr lang="en-US" altLang="zh-CN" sz="2600" b="1" smtClean="0">
                <a:solidFill>
                  <a:srgbClr val="0000FF"/>
                </a:solidFill>
              </a:rPr>
            </a:br>
            <a:r>
              <a:rPr lang="en-US" altLang="zh-CN" sz="2600" b="1" smtClean="0">
                <a:solidFill>
                  <a:srgbClr val="0000FF"/>
                </a:solidFill>
              </a:rPr>
              <a:t/>
            </a:r>
            <a:br>
              <a:rPr lang="en-US" altLang="zh-CN" sz="2600" b="1" smtClean="0">
                <a:solidFill>
                  <a:srgbClr val="0000FF"/>
                </a:solidFill>
              </a:rPr>
            </a:br>
            <a:r>
              <a:rPr lang="en-US" altLang="zh-CN" sz="2600" b="1" smtClean="0">
                <a:solidFill>
                  <a:srgbClr val="0000FF"/>
                </a:solidFill>
              </a:rPr>
              <a:t>    </a:t>
            </a:r>
            <a:r>
              <a:rPr lang="zh-CN" altLang="en-US" sz="3200" b="1" u="sng" smtClean="0">
                <a:solidFill>
                  <a:srgbClr val="C00000"/>
                </a:solidFill>
                <a:latin typeface="方正琥珀简体" pitchFamily="2" charset="-122"/>
                <a:ea typeface="方正琥珀简体" pitchFamily="2" charset="-122"/>
              </a:rPr>
              <a:t>本次考试学校将启用高科技作弊侦测设备，对考场进行全面侦测，敬告考生严格遵守考场纪律</a:t>
            </a:r>
            <a:r>
              <a:rPr lang="zh-CN" altLang="en-US" sz="3200" b="1" u="sng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2600" b="1" smtClean="0">
                <a:solidFill>
                  <a:srgbClr val="0000FF"/>
                </a:solidFill>
              </a:rPr>
              <a:t/>
            </a:r>
            <a:br>
              <a:rPr lang="zh-CN" altLang="en-US" sz="2600" b="1" smtClean="0">
                <a:solidFill>
                  <a:srgbClr val="0000FF"/>
                </a:solidFill>
              </a:rPr>
            </a:br>
            <a:endParaRPr lang="zh-CN" altLang="en-US" sz="26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714375" y="1214439"/>
            <a:ext cx="58352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solidFill>
                  <a:srgbClr val="002060"/>
                </a:solidFill>
              </a:rPr>
              <a:t>2019</a:t>
            </a:r>
            <a:r>
              <a:rPr lang="zh-CN" altLang="en-US" sz="4800" dirty="0" smtClean="0">
                <a:solidFill>
                  <a:srgbClr val="002060"/>
                </a:solidFill>
              </a:rPr>
              <a:t>年</a:t>
            </a:r>
            <a:r>
              <a:rPr lang="en-US" altLang="zh-CN" sz="4800" dirty="0" smtClean="0">
                <a:solidFill>
                  <a:srgbClr val="002060"/>
                </a:solidFill>
              </a:rPr>
              <a:t>6</a:t>
            </a:r>
            <a:r>
              <a:rPr lang="zh-CN" altLang="en-US" sz="4800" dirty="0" smtClean="0">
                <a:solidFill>
                  <a:srgbClr val="002060"/>
                </a:solidFill>
              </a:rPr>
              <a:t>月</a:t>
            </a:r>
            <a:r>
              <a:rPr lang="en-US" altLang="zh-CN" sz="4800" dirty="0" smtClean="0">
                <a:solidFill>
                  <a:srgbClr val="002060"/>
                </a:solidFill>
              </a:rPr>
              <a:t>15</a:t>
            </a:r>
            <a:r>
              <a:rPr lang="zh-CN" altLang="en-US" sz="4800" dirty="0">
                <a:solidFill>
                  <a:srgbClr val="002060"/>
                </a:solidFill>
              </a:rPr>
              <a:t>日 天气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786188" y="2571751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dirty="0" smtClean="0">
                <a:solidFill>
                  <a:srgbClr val="C00000"/>
                </a:solidFill>
              </a:rPr>
              <a:t>20 </a:t>
            </a:r>
            <a:r>
              <a:rPr lang="en-US" altLang="zh-CN" sz="5400" dirty="0">
                <a:solidFill>
                  <a:srgbClr val="C00000"/>
                </a:solidFill>
              </a:rPr>
              <a:t>℃ </a:t>
            </a:r>
            <a:r>
              <a:rPr lang="en-US" altLang="zh-CN" sz="5400" dirty="0" smtClean="0">
                <a:solidFill>
                  <a:srgbClr val="C00000"/>
                </a:solidFill>
              </a:rPr>
              <a:t>~28℃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3810070" y="3935831"/>
            <a:ext cx="3881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FF"/>
                </a:solidFill>
              </a:rPr>
              <a:t>东风</a:t>
            </a:r>
            <a:r>
              <a:rPr lang="en-US" altLang="zh-CN" sz="3600" dirty="0" smtClean="0">
                <a:solidFill>
                  <a:srgbClr val="0000FF"/>
                </a:solidFill>
              </a:rPr>
              <a:t>3</a:t>
            </a:r>
            <a:r>
              <a:rPr lang="zh-CN" altLang="en-US" sz="3600" dirty="0" smtClean="0">
                <a:solidFill>
                  <a:srgbClr val="0000FF"/>
                </a:solidFill>
              </a:rPr>
              <a:t>级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8" y="2443163"/>
            <a:ext cx="30861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220226">
            <a:off x="290013" y="2199702"/>
            <a:ext cx="8335788" cy="14696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888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94118"/>
                        <a:invGamma/>
                      </a:srgbClr>
                    </a:gs>
                  </a:gsLst>
                  <a:lin ang="5400000" scaled="1"/>
                </a:gradFill>
                <a:latin typeface="宋体"/>
                <a:ea typeface="宋体"/>
              </a:rPr>
              <a:t>预祝考生</a:t>
            </a:r>
            <a:r>
              <a:rPr lang="en-US" altLang="zh-C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94118"/>
                        <a:invGamma/>
                      </a:srgbClr>
                    </a:gs>
                  </a:gsLst>
                  <a:lin ang="5400000" scaled="1"/>
                </a:gradFill>
                <a:latin typeface="宋体"/>
                <a:ea typeface="宋体"/>
              </a:rPr>
              <a:t>CET</a:t>
            </a:r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94118"/>
                        <a:invGamma/>
                      </a:srgbClr>
                    </a:gs>
                  </a:gsLst>
                  <a:lin ang="5400000" scaled="1"/>
                </a:gradFill>
                <a:latin typeface="宋体"/>
                <a:ea typeface="宋体"/>
              </a:rPr>
              <a:t>考试顺利！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55650" y="981075"/>
            <a:ext cx="2242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考试时间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30498" y="3789040"/>
            <a:ext cx="82819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CET4   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00-11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20</a:t>
            </a:r>
          </a:p>
          <a:p>
            <a:pPr eaLnBrk="1" hangingPunct="1">
              <a:defRPr/>
            </a:pP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听力时间：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CET4  9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40-10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05   CET6  15:40-16:10</a:t>
            </a:r>
          </a:p>
          <a:p>
            <a:pPr eaLnBrk="1" hangingPunct="1">
              <a:defRPr/>
            </a:pP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27934"/>
              </p:ext>
            </p:extLst>
          </p:nvPr>
        </p:nvGraphicFramePr>
        <p:xfrm>
          <a:off x="730498" y="1703309"/>
          <a:ext cx="7632848" cy="1845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9764"/>
                <a:gridCol w="2354807"/>
                <a:gridCol w="1461617"/>
                <a:gridCol w="1706660"/>
              </a:tblGrid>
              <a:tr h="45923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日）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考试种类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考试代码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考试时间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row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上午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英语四级考（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CET4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9:00-11:20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日语四级考（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CJT4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9:00-11:10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德语四级考（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CGT4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9:00-11:10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法语四级考（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CFT4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9:00-11:10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06680"/>
              </p:ext>
            </p:extLst>
          </p:nvPr>
        </p:nvGraphicFramePr>
        <p:xfrm>
          <a:off x="730498" y="3578193"/>
          <a:ext cx="7632848" cy="111151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9764"/>
                <a:gridCol w="2354807"/>
                <a:gridCol w="1461617"/>
                <a:gridCol w="1706660"/>
              </a:tblGrid>
              <a:tr h="418511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下午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英语六级考（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CET6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15:00-17:25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日语六级考（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CJT6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15:00-17:10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3465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德语六级考（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CGT6</a:t>
                      </a:r>
                      <a:r>
                        <a:rPr lang="zh-CN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15:00-17:10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023099" y="980729"/>
            <a:ext cx="712946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zh-CN" altLang="en-US" sz="1600" b="1" dirty="0">
                <a:solidFill>
                  <a:srgbClr val="0000FF"/>
                </a:solidFill>
              </a:rPr>
              <a:t>本次考试继续采用同一考场多套试卷（</a:t>
            </a:r>
            <a:r>
              <a:rPr lang="zh-CN" altLang="en-US" sz="1600" b="1" dirty="0">
                <a:solidFill>
                  <a:srgbClr val="C00000"/>
                </a:solidFill>
              </a:rPr>
              <a:t>试卷套数随机</a:t>
            </a:r>
            <a:r>
              <a:rPr lang="zh-CN" altLang="en-US" sz="1600" b="1" dirty="0">
                <a:solidFill>
                  <a:srgbClr val="0000FF"/>
                </a:solidFill>
              </a:rPr>
              <a:t>）。</a:t>
            </a:r>
          </a:p>
          <a:p>
            <a:pPr eaLnBrk="1" hangingPunct="1">
              <a:buFontTx/>
              <a:buChar char="•"/>
            </a:pPr>
            <a:r>
              <a:rPr lang="zh-CN" altLang="en-US" sz="1600" b="1" dirty="0">
                <a:solidFill>
                  <a:srgbClr val="0000FF"/>
                </a:solidFill>
              </a:rPr>
              <a:t>考试前考生应在</a:t>
            </a:r>
            <a:r>
              <a:rPr lang="zh-CN" altLang="en-US" sz="1600" b="1" dirty="0">
                <a:solidFill>
                  <a:srgbClr val="C00000"/>
                </a:solidFill>
              </a:rPr>
              <a:t>试题册背面、答题卡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</a:rPr>
              <a:t>、</a:t>
            </a:r>
            <a:r>
              <a:rPr lang="en-US" altLang="zh-CN" sz="1600" b="1" dirty="0">
                <a:solidFill>
                  <a:srgbClr val="C00000"/>
                </a:solidFill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</a:rPr>
              <a:t>填写</a:t>
            </a:r>
            <a:r>
              <a:rPr lang="zh-CN" altLang="en-US" sz="1600" b="1" u="sng" dirty="0">
                <a:solidFill>
                  <a:srgbClr val="0000FF"/>
                </a:solidFill>
              </a:rPr>
              <a:t>准考证号及姓名</a:t>
            </a:r>
            <a:r>
              <a:rPr lang="zh-CN" altLang="en-US" sz="1600" b="1" dirty="0">
                <a:solidFill>
                  <a:srgbClr val="0000FF"/>
                </a:solidFill>
              </a:rPr>
              <a:t>。</a:t>
            </a:r>
          </a:p>
          <a:p>
            <a:pPr eaLnBrk="1" hangingPunct="1">
              <a:buFontTx/>
              <a:buChar char="•"/>
            </a:pPr>
            <a:r>
              <a:rPr lang="zh-CN" altLang="en-US" sz="1600" b="1" dirty="0">
                <a:solidFill>
                  <a:srgbClr val="0000FF"/>
                </a:solidFill>
              </a:rPr>
              <a:t>考生须将试题册背面的</a:t>
            </a:r>
            <a:r>
              <a:rPr lang="zh-CN" altLang="en-US" b="1" u="sng" dirty="0">
                <a:solidFill>
                  <a:srgbClr val="C00000"/>
                </a:solidFill>
              </a:rPr>
              <a:t>条形码</a:t>
            </a:r>
            <a:r>
              <a:rPr lang="zh-CN" altLang="en-US" sz="1600" b="1" dirty="0">
                <a:solidFill>
                  <a:srgbClr val="0000FF"/>
                </a:solidFill>
              </a:rPr>
              <a:t>揭下，</a:t>
            </a:r>
            <a:r>
              <a:rPr lang="zh-CN" altLang="en-US" sz="1600" b="1" dirty="0">
                <a:solidFill>
                  <a:srgbClr val="C00000"/>
                </a:solidFill>
              </a:rPr>
              <a:t>粘贴</a:t>
            </a:r>
            <a:r>
              <a:rPr lang="zh-CN" altLang="en-US" sz="1600" b="1" dirty="0">
                <a:solidFill>
                  <a:srgbClr val="0000FF"/>
                </a:solidFill>
              </a:rPr>
              <a:t>至</a:t>
            </a:r>
            <a:r>
              <a:rPr lang="zh-CN" altLang="en-US" sz="1600" b="1" dirty="0">
                <a:solidFill>
                  <a:srgbClr val="C00000"/>
                </a:solidFill>
              </a:rPr>
              <a:t>答题卡</a:t>
            </a:r>
            <a:r>
              <a:rPr lang="en-US" altLang="zh-CN" sz="1600" b="1" dirty="0">
                <a:solidFill>
                  <a:srgbClr val="C00000"/>
                </a:solidFill>
              </a:rPr>
              <a:t>1</a:t>
            </a:r>
            <a:r>
              <a:rPr lang="zh-CN" altLang="en-US" sz="1600" b="1" dirty="0">
                <a:solidFill>
                  <a:srgbClr val="0000FF"/>
                </a:solidFill>
              </a:rPr>
              <a:t>中的</a:t>
            </a:r>
            <a:r>
              <a:rPr lang="zh-CN" altLang="en-US" sz="1600" b="1" dirty="0">
                <a:solidFill>
                  <a:srgbClr val="C00000"/>
                </a:solidFill>
              </a:rPr>
              <a:t>条形码框</a:t>
            </a:r>
            <a:r>
              <a:rPr lang="zh-CN" altLang="en-US" sz="1600" b="1" dirty="0">
                <a:solidFill>
                  <a:srgbClr val="0000FF"/>
                </a:solidFill>
              </a:rPr>
              <a:t>中，凡</a:t>
            </a:r>
            <a:r>
              <a:rPr lang="zh-CN" altLang="en-US" sz="1600" b="1" u="sng" dirty="0">
                <a:solidFill>
                  <a:srgbClr val="0000FF"/>
                </a:solidFill>
              </a:rPr>
              <a:t>粘贴错误或不粘贴则答题一律无效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。</a:t>
            </a:r>
            <a:endParaRPr lang="en-US" altLang="zh-CN" sz="16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Char char="•"/>
            </a:pP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不得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将桌贴（有二维码的不粘贴）贴至试题册，违者成绩为零分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。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40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2654"/>
            <a:ext cx="3076650" cy="42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E:\e-bak\考试中心工作\20122学期\cet\考务\考试院发来的材料\样式截图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2422653"/>
            <a:ext cx="3280871" cy="429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 descr="E:\e-bak\考试中心工作\20122学期\cet\考务\考试院发来的材料\样式截图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5" y="5157788"/>
            <a:ext cx="592137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C 0.14063 -0.15231 0.28195 -0.3044 0.33872 -0.3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79390" y="1125539"/>
            <a:ext cx="8785225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敬告考生内容</a:t>
            </a:r>
            <a:endParaRPr lang="zh-CN" altLang="zh-CN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1600" b="1">
                <a:solidFill>
                  <a:srgbClr val="0000FF"/>
                </a:solidFill>
              </a:rPr>
              <a:t>一．在答题前，请认真完成以下内容：</a:t>
            </a:r>
            <a:endParaRPr lang="zh-CN" altLang="zh-CN" sz="1600">
              <a:solidFill>
                <a:srgbClr val="0000FF"/>
              </a:solidFill>
            </a:endParaRPr>
          </a:p>
          <a:p>
            <a:r>
              <a:rPr lang="en-US" altLang="zh-CN" sz="1600" b="1"/>
              <a:t> 1. </a:t>
            </a:r>
            <a:r>
              <a:rPr lang="zh-CN" altLang="zh-CN" sz="1600" b="1"/>
              <a:t>请检查试题册背面条形码粘贴条、答题卡的印刷质量，如有问题及时向监考员反应，确认无误后完成以下两点要求。</a:t>
            </a:r>
            <a:endParaRPr lang="zh-CN" altLang="zh-CN" sz="1600"/>
          </a:p>
          <a:p>
            <a:r>
              <a:rPr lang="en-US" altLang="zh-CN" sz="1600" b="1"/>
              <a:t> 2. </a:t>
            </a:r>
            <a:r>
              <a:rPr lang="zh-CN" altLang="zh-CN" sz="1600" b="1"/>
              <a:t>请将试题册背面条形码粘贴条揭下后粘贴在答题卡</a:t>
            </a:r>
            <a:r>
              <a:rPr lang="en-US" altLang="zh-CN" sz="1600" b="1"/>
              <a:t>1</a:t>
            </a:r>
            <a:r>
              <a:rPr lang="zh-CN" altLang="zh-CN" sz="1600" b="1"/>
              <a:t>的条形码粘贴框内，并将姓名和准考证号填写在试题册背面相应位置。</a:t>
            </a:r>
            <a:endParaRPr lang="zh-CN" altLang="zh-CN" sz="1600"/>
          </a:p>
          <a:p>
            <a:r>
              <a:rPr lang="en-US" altLang="zh-CN" sz="1600" b="1"/>
              <a:t> 3. </a:t>
            </a:r>
            <a:r>
              <a:rPr lang="zh-CN" altLang="zh-CN" sz="1600" b="1"/>
              <a:t>请在答题卡</a:t>
            </a:r>
            <a:r>
              <a:rPr lang="en-US" altLang="zh-CN" sz="1600" b="1"/>
              <a:t>1</a:t>
            </a:r>
            <a:r>
              <a:rPr lang="zh-CN" altLang="zh-CN" sz="1600" b="1"/>
              <a:t>和答题卡</a:t>
            </a:r>
            <a:r>
              <a:rPr lang="en-US" altLang="zh-CN" sz="1600" b="1"/>
              <a:t>2</a:t>
            </a:r>
            <a:r>
              <a:rPr lang="zh-CN" altLang="zh-CN" sz="1600" b="1"/>
              <a:t>指定位置用黑色签字笔填写准考证号、姓名和学校名称，并用</a:t>
            </a:r>
            <a:r>
              <a:rPr lang="en-US" altLang="zh-CN" sz="1600" b="1"/>
              <a:t>HB-2B</a:t>
            </a:r>
            <a:r>
              <a:rPr lang="zh-CN" altLang="zh-CN" sz="1600" b="1"/>
              <a:t>铅笔将对应准考证号的信息点涂黑。</a:t>
            </a:r>
            <a:endParaRPr lang="zh-CN" altLang="zh-CN" sz="1600"/>
          </a:p>
          <a:p>
            <a:r>
              <a:rPr lang="zh-CN" altLang="zh-CN" sz="1600" b="1">
                <a:solidFill>
                  <a:srgbClr val="0000FF"/>
                </a:solidFill>
              </a:rPr>
              <a:t>二．在考试过程中，请注意以下内容：</a:t>
            </a:r>
            <a:endParaRPr lang="zh-CN" altLang="zh-CN" sz="1600">
              <a:solidFill>
                <a:srgbClr val="0000FF"/>
              </a:solidFill>
            </a:endParaRPr>
          </a:p>
          <a:p>
            <a:r>
              <a:rPr lang="en-US" altLang="zh-CN" sz="1600" b="1"/>
              <a:t> 1. </a:t>
            </a:r>
            <a:r>
              <a:rPr lang="zh-CN" altLang="zh-CN" sz="1600" b="1"/>
              <a:t>所有题目必须在答题卡上作答，在试题册上的作答一律无效。</a:t>
            </a:r>
            <a:endParaRPr lang="zh-CN" altLang="zh-CN" sz="1600"/>
          </a:p>
          <a:p>
            <a:r>
              <a:rPr lang="en-US" altLang="zh-CN" sz="1600" b="1"/>
              <a:t> 2. </a:t>
            </a:r>
            <a:r>
              <a:rPr lang="zh-CN" altLang="zh-CN" sz="1600" b="1"/>
              <a:t>请在规定时间内依次完成作文、听力、阅读、翻译各部分考试，作答作文期间不得翻阅该试题册。听力录音播放完毕后，请立即停止作答，监考员将立即回收答题卡</a:t>
            </a:r>
            <a:r>
              <a:rPr lang="en-US" altLang="zh-CN" sz="1600" b="1"/>
              <a:t>1</a:t>
            </a:r>
            <a:r>
              <a:rPr lang="zh-CN" altLang="zh-CN" sz="1600" b="1"/>
              <a:t>，得到监考员指令后方可继续作答。</a:t>
            </a:r>
            <a:endParaRPr lang="zh-CN" altLang="zh-CN" sz="1600"/>
          </a:p>
          <a:p>
            <a:r>
              <a:rPr lang="en-US" altLang="zh-CN" sz="1600" b="1"/>
              <a:t> 3. </a:t>
            </a:r>
            <a:r>
              <a:rPr lang="zh-CN" altLang="zh-CN" sz="1600" b="1"/>
              <a:t>作文题内容印在试题册背面，作文题及其他主观题必须用黑色签字笔在答题卡指定区域内作答。</a:t>
            </a:r>
            <a:endParaRPr lang="zh-CN" altLang="zh-CN" sz="1600"/>
          </a:p>
          <a:p>
            <a:r>
              <a:rPr lang="en-US" altLang="zh-CN" sz="1600" b="1"/>
              <a:t> 4</a:t>
            </a:r>
            <a:r>
              <a:rPr lang="zh-CN" altLang="zh-CN" sz="1600" b="1"/>
              <a:t>．选择题均为单选题，错选、不选或多选将不得分，作答时必须使用</a:t>
            </a:r>
            <a:r>
              <a:rPr lang="en-US" altLang="zh-CN" sz="1600" b="1"/>
              <a:t>HB-2B</a:t>
            </a:r>
            <a:r>
              <a:rPr lang="zh-CN" altLang="zh-CN" sz="1600" b="1"/>
              <a:t>铅笔在答题卡上相应位置填涂，修改时须用橡皮擦净。</a:t>
            </a:r>
            <a:endParaRPr lang="zh-CN" altLang="zh-CN" sz="1600"/>
          </a:p>
          <a:p>
            <a:r>
              <a:rPr lang="zh-CN" altLang="zh-CN" sz="1600" b="1">
                <a:solidFill>
                  <a:srgbClr val="0000FF"/>
                </a:solidFill>
              </a:rPr>
              <a:t>三．以下情况按违规处理：</a:t>
            </a:r>
            <a:endParaRPr lang="zh-CN" altLang="zh-CN" sz="1600">
              <a:solidFill>
                <a:srgbClr val="0000FF"/>
              </a:solidFill>
            </a:endParaRPr>
          </a:p>
          <a:p>
            <a:r>
              <a:rPr lang="en-US" altLang="zh-CN" sz="1600" b="1"/>
              <a:t> 1. </a:t>
            </a:r>
            <a:r>
              <a:rPr lang="zh-CN" altLang="zh-CN" sz="1600" b="1"/>
              <a:t>不正确填写（涂）个人信息，错贴、不贴、毁损条形码粘贴条。 </a:t>
            </a:r>
            <a:endParaRPr lang="zh-CN" altLang="zh-CN" sz="1600"/>
          </a:p>
          <a:p>
            <a:r>
              <a:rPr lang="en-US" altLang="zh-CN" sz="1600" b="1"/>
              <a:t> 2. </a:t>
            </a:r>
            <a:r>
              <a:rPr lang="zh-CN" altLang="zh-CN" sz="1600" b="1"/>
              <a:t>未按规定翻阅试题册、提前阅读试题、提前或在收答题卡期间作答。 </a:t>
            </a:r>
            <a:endParaRPr lang="zh-CN" altLang="zh-CN" sz="1600"/>
          </a:p>
          <a:p>
            <a:r>
              <a:rPr lang="en-US" altLang="zh-CN" sz="1600" b="1"/>
              <a:t> 3. </a:t>
            </a:r>
            <a:r>
              <a:rPr lang="zh-CN" altLang="zh-CN" sz="1600" b="1"/>
              <a:t>未用所规定的笔作答、折叠或毁损答题卡导致无法评卷。</a:t>
            </a:r>
            <a:endParaRPr lang="zh-CN" altLang="zh-CN" sz="1600"/>
          </a:p>
          <a:p>
            <a:r>
              <a:rPr lang="en-US" altLang="zh-CN" sz="1600" b="1"/>
              <a:t> 4. </a:t>
            </a:r>
            <a:r>
              <a:rPr lang="zh-CN" altLang="zh-CN" sz="1600" b="1"/>
              <a:t>考试期间在非听力考试时间佩戴耳机。</a:t>
            </a:r>
            <a:endParaRPr lang="zh-CN" altLang="zh-CN" sz="160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5733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CET</a:t>
            </a:r>
            <a:r>
              <a:rPr lang="zh-CN" altLang="en-US" sz="4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考试期间临时调整自修教室的</a:t>
            </a:r>
            <a:br>
              <a:rPr lang="zh-CN" altLang="en-US" sz="4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0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通 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1"/>
            <a:ext cx="8229600" cy="259238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            </a:t>
            </a:r>
            <a:r>
              <a:rPr lang="zh-CN" altLang="en-US" sz="2400" b="1" dirty="0" smtClean="0"/>
              <a:t>因安排全国大学英语四、六级考试，从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6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14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日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15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：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00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起至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6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15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日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18:00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，暂停开放第一、二、三、四教学楼教室</a:t>
            </a:r>
            <a:r>
              <a:rPr lang="zh-CN" altLang="en-US" sz="2400" b="1" dirty="0" smtClean="0"/>
              <a:t>，学生自修到图书馆阅览室。</a:t>
            </a:r>
            <a:r>
              <a:rPr lang="zh-CN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77818" y="4869160"/>
            <a:ext cx="597693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/>
              <a:t>                                                                 </a:t>
            </a:r>
            <a:r>
              <a:rPr lang="zh-CN" altLang="en-US" sz="2400" b="1" dirty="0"/>
              <a:t>教务处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zh-CN" sz="2400" b="1" dirty="0" smtClean="0"/>
              <a:t>2019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日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CET</a:t>
            </a:r>
            <a:r>
              <a:rPr lang="zh-CN" altLang="en-US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考试期间教学楼门开放</a:t>
            </a:r>
            <a:br>
              <a:rPr lang="zh-CN" altLang="en-US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通 告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7"/>
            <a:ext cx="8229600" cy="201771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 smtClean="0"/>
              <a:t>             2019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15</a:t>
            </a:r>
            <a:r>
              <a:rPr lang="zh-CN" altLang="en-US" sz="2400" b="1" dirty="0" smtClean="0"/>
              <a:t>日（星期六）</a:t>
            </a:r>
            <a:r>
              <a:rPr lang="en-US" altLang="zh-CN" sz="2400" b="1" dirty="0" smtClean="0"/>
              <a:t>CET</a:t>
            </a:r>
            <a:r>
              <a:rPr lang="zh-CN" altLang="en-US" sz="2400" b="1" dirty="0" smtClean="0"/>
              <a:t>考试期间，各考场教学楼大门开放如下：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一教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号门、三教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号门和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号门、四教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号门</a:t>
            </a:r>
            <a:r>
              <a:rPr lang="zh-CN" altLang="en-US" sz="2400" b="1" dirty="0" smtClean="0"/>
              <a:t>，其余楼门不开放，请考生按指定楼门号进入考场。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5373690"/>
            <a:ext cx="597693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/>
              <a:t>                               </a:t>
            </a:r>
            <a:r>
              <a:rPr lang="zh-CN" altLang="en-US" sz="2000" b="1" dirty="0"/>
              <a:t>教务处、后勤管理处、中航物业          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/>
              <a:t>                                            </a:t>
            </a:r>
            <a:r>
              <a:rPr lang="en-US" altLang="zh-CN" sz="2000" b="1" dirty="0" smtClean="0"/>
              <a:t>2019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6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日</a:t>
            </a:r>
            <a:r>
              <a:rPr lang="zh-CN" altLang="en-US" sz="2400" b="1" dirty="0" smtClean="0"/>
              <a:t> </a:t>
            </a:r>
            <a:endParaRPr lang="zh-CN" altLang="en-US" sz="2400" b="1"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e-bak\考试中心工作\20122学期\cet\考务\考试院发来的材料\宣传海报\海报-1-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34290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E:\e-bak\考试中心工作\20122学期\cet\考务\考试院发来的材料\宣传海报\海报-2-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3002"/>
            <a:ext cx="34448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e-bak\考试中心工作\20122学期\cet\考务\考试院发来的材料\宣传海报\海报-3-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0" y="928689"/>
            <a:ext cx="4357687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141539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8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遵守对</a:t>
            </a:r>
            <a:r>
              <a:rPr lang="en-US" altLang="zh-CN" sz="480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CET</a:t>
            </a:r>
            <a:r>
              <a:rPr lang="zh-CN" altLang="en-US" sz="48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考试的郑重承诺：</a:t>
            </a:r>
            <a:r>
              <a:rPr lang="zh-CN" altLang="en-US" smtClean="0"/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9390" y="3644900"/>
            <a:ext cx="9577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</a:rPr>
              <a:t>诚实守信、不违纪、不作弊！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996</Words>
  <Application>Microsoft Office PowerPoint</Application>
  <PresentationFormat>全屏显示(4:3)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CET4、6级考试重要提示</vt:lpstr>
      <vt:lpstr>PowerPoint 演示文稿</vt:lpstr>
      <vt:lpstr>PowerPoint 演示文稿</vt:lpstr>
      <vt:lpstr>PowerPoint 演示文稿</vt:lpstr>
      <vt:lpstr>CET考试期间临时调整自修教室的 通 知</vt:lpstr>
      <vt:lpstr>CET考试期间教学楼门开放 通 告</vt:lpstr>
      <vt:lpstr>PowerPoint 演示文稿</vt:lpstr>
      <vt:lpstr>PowerPoint 演示文稿</vt:lpstr>
      <vt:lpstr>遵守对CET考试的郑重承诺： </vt:lpstr>
      <vt:lpstr>加强考风考纪教育   防范高科技作弊！</vt:lpstr>
      <vt:lpstr>谨记考试纪律  切莫因小失大</vt:lpstr>
      <vt:lpstr>    教育部33号令《国家教育考试违规处理办法》对作弊处理：     视其情节轻重，暂停参加该项考试1至3年      情节特别严重的，暂停参加各种国家教育考试1至3年      本次考试学校将启用高科技作弊侦测设备，对考场进行全面侦测，敬告考生严格遵守考场纪律。 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CET考试重要提示</dc:title>
  <dc:creator>雨林木风</dc:creator>
  <cp:lastModifiedBy>user</cp:lastModifiedBy>
  <cp:revision>113</cp:revision>
  <dcterms:created xsi:type="dcterms:W3CDTF">2009-12-16T02:01:08Z</dcterms:created>
  <dcterms:modified xsi:type="dcterms:W3CDTF">2019-06-03T14:56:51Z</dcterms:modified>
</cp:coreProperties>
</file>