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05" d="100"/>
          <a:sy n="105" d="100"/>
        </p:scale>
        <p:origin x="120" y="2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0129324-5516-4F95-99E7-C435ED4883B1}"/>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B8FF02CF-FEF1-46D9-87BF-C2251214BC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9A47C775-8FF0-4B5B-8229-C1DD36BB888E}"/>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86F5A74A-5A13-4CD4-99C3-4B6DAE473DF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AEF93BE-BBA4-493B-8642-30D60AD9A31F}"/>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870148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D013256-0302-4D76-A47D-4B7F08781ECD}"/>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D3EF178C-C224-484A-ABC7-2BBA33F650AB}"/>
              </a:ext>
            </a:extLst>
          </p:cNvPr>
          <p:cNvSpPr>
            <a:spLocks noGrp="1"/>
          </p:cNvSpPr>
          <p:nvPr>
            <p:ph type="body" orient="vert" idx="1"/>
          </p:nvPr>
        </p:nvSpPr>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89091C15-E6EA-467E-931C-2A88DE1A0E30}"/>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BB56D7EA-C7FA-4A51-8E2A-0043583223B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8254A44B-BE58-45AE-A409-3C95EB93112E}"/>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1483745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2207E84-C7C5-4462-8FBD-6C6287D7F0D5}"/>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68333847-45F4-4474-9D5D-C0F63D5CA243}"/>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CF6FFBE7-10E5-42B7-92FA-0E5BC02771A5}"/>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77AA0628-D1BA-4B01-8201-A946C090BB10}"/>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A21EDD9B-7A2C-4259-94BB-CF27A021412F}"/>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389221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6F50642-68A6-4A1E-9618-188E4192BF3F}"/>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2B0472A9-EBC2-4438-B144-A27EDD8B4522}"/>
              </a:ext>
            </a:extLst>
          </p:cNvPr>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0F85D983-6972-463F-8DF4-B160170CFAAC}"/>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D55E9E22-CFAA-4D59-97CE-152B4BD4D22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AD10D5C7-6CAB-4240-979E-41E36DD9A7CE}"/>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896067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85EDEFC-8AB8-4019-A2C6-8D55A5D5E323}"/>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0CE92053-79F5-4A5E-A028-6C789FE237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 편집</a:t>
            </a:r>
          </a:p>
        </p:txBody>
      </p:sp>
      <p:sp>
        <p:nvSpPr>
          <p:cNvPr id="4" name="날짜 개체 틀 3">
            <a:extLst>
              <a:ext uri="{FF2B5EF4-FFF2-40B4-BE49-F238E27FC236}">
                <a16:creationId xmlns:a16="http://schemas.microsoft.com/office/drawing/2014/main" id="{01646CB3-EE48-42FB-9B57-99389A1C03CF}"/>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9CDE3C12-B5E7-4110-BD18-4207B227AE3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B3D97EBE-CA52-4718-B9CB-DD623F74A8C2}"/>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1414504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E0A2296-9748-4A63-ABFF-2815AA34E72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EAB9DD6-2680-4136-ACE7-B618E75006EA}"/>
              </a:ext>
            </a:extLst>
          </p:cNvPr>
          <p:cNvSpPr>
            <a:spLocks noGrp="1"/>
          </p:cNvSpPr>
          <p:nvPr>
            <p:ph sz="half" idx="1"/>
          </p:nvPr>
        </p:nvSpPr>
        <p:spPr>
          <a:xfrm>
            <a:off x="838200" y="1825625"/>
            <a:ext cx="5181600"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a:extLst>
              <a:ext uri="{FF2B5EF4-FFF2-40B4-BE49-F238E27FC236}">
                <a16:creationId xmlns:a16="http://schemas.microsoft.com/office/drawing/2014/main" id="{52585D98-36E9-408A-8E98-C9A3BC0DF4AE}"/>
              </a:ext>
            </a:extLst>
          </p:cNvPr>
          <p:cNvSpPr>
            <a:spLocks noGrp="1"/>
          </p:cNvSpPr>
          <p:nvPr>
            <p:ph sz="half" idx="2"/>
          </p:nvPr>
        </p:nvSpPr>
        <p:spPr>
          <a:xfrm>
            <a:off x="6172200" y="1825625"/>
            <a:ext cx="5181600"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a:extLst>
              <a:ext uri="{FF2B5EF4-FFF2-40B4-BE49-F238E27FC236}">
                <a16:creationId xmlns:a16="http://schemas.microsoft.com/office/drawing/2014/main" id="{C0D10BD8-AFB2-4E18-AAEA-48E72304F1E4}"/>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6" name="바닥글 개체 틀 5">
            <a:extLst>
              <a:ext uri="{FF2B5EF4-FFF2-40B4-BE49-F238E27FC236}">
                <a16:creationId xmlns:a16="http://schemas.microsoft.com/office/drawing/2014/main" id="{AB02262C-5831-4FAC-B46A-B0CB86B634F3}"/>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EC6035AE-22A0-4C3A-B1C5-41E8E8498B11}"/>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2034417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C54BCE6-E3BB-413A-B60A-FDEF07B51A0A}"/>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347E67A7-EFAD-447D-9373-848FAA5196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4" name="내용 개체 틀 3">
            <a:extLst>
              <a:ext uri="{FF2B5EF4-FFF2-40B4-BE49-F238E27FC236}">
                <a16:creationId xmlns:a16="http://schemas.microsoft.com/office/drawing/2014/main" id="{34039655-C261-4800-B7F1-51A07E826599}"/>
              </a:ext>
            </a:extLst>
          </p:cNvPr>
          <p:cNvSpPr>
            <a:spLocks noGrp="1"/>
          </p:cNvSpPr>
          <p:nvPr>
            <p:ph sz="half" idx="2"/>
          </p:nvPr>
        </p:nvSpPr>
        <p:spPr>
          <a:xfrm>
            <a:off x="839788" y="2505075"/>
            <a:ext cx="5157787"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a:extLst>
              <a:ext uri="{FF2B5EF4-FFF2-40B4-BE49-F238E27FC236}">
                <a16:creationId xmlns:a16="http://schemas.microsoft.com/office/drawing/2014/main" id="{B515BCE1-72DA-48B8-A5C1-9E49DC527F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6" name="내용 개체 틀 5">
            <a:extLst>
              <a:ext uri="{FF2B5EF4-FFF2-40B4-BE49-F238E27FC236}">
                <a16:creationId xmlns:a16="http://schemas.microsoft.com/office/drawing/2014/main" id="{DBF0A8D6-8459-4E5B-ABCD-58A3F0BA2375}"/>
              </a:ext>
            </a:extLst>
          </p:cNvPr>
          <p:cNvSpPr>
            <a:spLocks noGrp="1"/>
          </p:cNvSpPr>
          <p:nvPr>
            <p:ph sz="quarter" idx="4"/>
          </p:nvPr>
        </p:nvSpPr>
        <p:spPr>
          <a:xfrm>
            <a:off x="6172200" y="2505075"/>
            <a:ext cx="5183188"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a:extLst>
              <a:ext uri="{FF2B5EF4-FFF2-40B4-BE49-F238E27FC236}">
                <a16:creationId xmlns:a16="http://schemas.microsoft.com/office/drawing/2014/main" id="{0D571EFF-0723-47A8-AB67-35DFFA1DA5BE}"/>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8" name="바닥글 개체 틀 7">
            <a:extLst>
              <a:ext uri="{FF2B5EF4-FFF2-40B4-BE49-F238E27FC236}">
                <a16:creationId xmlns:a16="http://schemas.microsoft.com/office/drawing/2014/main" id="{0250F953-5A62-4677-8134-ABDD8C9D2A2F}"/>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F3E71505-77AF-44CE-A50D-2AF6416AFEF8}"/>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09011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A5328E-B9DC-4398-AF4F-A7BA26D28C58}"/>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DD07B1E-7F79-4C76-A0AE-193E9311AB7B}"/>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4" name="바닥글 개체 틀 3">
            <a:extLst>
              <a:ext uri="{FF2B5EF4-FFF2-40B4-BE49-F238E27FC236}">
                <a16:creationId xmlns:a16="http://schemas.microsoft.com/office/drawing/2014/main" id="{68652838-16FD-4CAC-828E-83352ACC5E3D}"/>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A242277C-9A4D-42AD-8084-994CC078FF00}"/>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736803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DE36E2C0-2353-4095-B1A7-296767F98D6C}"/>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3" name="바닥글 개체 틀 2">
            <a:extLst>
              <a:ext uri="{FF2B5EF4-FFF2-40B4-BE49-F238E27FC236}">
                <a16:creationId xmlns:a16="http://schemas.microsoft.com/office/drawing/2014/main" id="{94D368FF-CADB-4A21-AA49-6B7C8157837D}"/>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428C7995-B0EC-4E86-8E46-CC17A8D3115B}"/>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54474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32CDE7A-3C7A-41E2-9756-B2665C84EAAC}"/>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8F65C947-4D2B-4D93-955A-937F752A70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a:extLst>
              <a:ext uri="{FF2B5EF4-FFF2-40B4-BE49-F238E27FC236}">
                <a16:creationId xmlns:a16="http://schemas.microsoft.com/office/drawing/2014/main" id="{D1D8A777-2B2F-4640-B32F-90585FC50E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FF9D4966-A142-4099-93A1-BDEF269B0BB4}"/>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6" name="바닥글 개체 틀 5">
            <a:extLst>
              <a:ext uri="{FF2B5EF4-FFF2-40B4-BE49-F238E27FC236}">
                <a16:creationId xmlns:a16="http://schemas.microsoft.com/office/drawing/2014/main" id="{246D94D2-43DB-40E9-80F9-20269726BD8A}"/>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520FA6FA-DF59-4E89-88CF-9F3BED092E9B}"/>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864369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ECA91EB-2A33-49F9-B6E4-BEDDCC555DA3}"/>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8C586742-4EDB-4A39-9A5B-86C3ABBB92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8192C572-1920-4C0E-AA8B-DAAE62E688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FBB881D5-6A9F-4CB8-97A3-C0B1186A1BE3}"/>
              </a:ext>
            </a:extLst>
          </p:cNvPr>
          <p:cNvSpPr>
            <a:spLocks noGrp="1"/>
          </p:cNvSpPr>
          <p:nvPr>
            <p:ph type="dt" sz="half" idx="10"/>
          </p:nvPr>
        </p:nvSpPr>
        <p:spPr/>
        <p:txBody>
          <a:bodyPr/>
          <a:lstStyle/>
          <a:p>
            <a:fld id="{755A27B2-8E6F-428B-B2A4-91ED0FAD6A87}" type="datetimeFigureOut">
              <a:rPr lang="ko-KR" altLang="en-US" smtClean="0"/>
              <a:t>2023-02-02</a:t>
            </a:fld>
            <a:endParaRPr lang="ko-KR" altLang="en-US"/>
          </a:p>
        </p:txBody>
      </p:sp>
      <p:sp>
        <p:nvSpPr>
          <p:cNvPr id="6" name="바닥글 개체 틀 5">
            <a:extLst>
              <a:ext uri="{FF2B5EF4-FFF2-40B4-BE49-F238E27FC236}">
                <a16:creationId xmlns:a16="http://schemas.microsoft.com/office/drawing/2014/main" id="{CFA14AEA-B0A7-4CFB-A74C-9575F475F33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DB4492EA-85E6-4E7E-858C-E4CEC0AEA7F1}"/>
              </a:ext>
            </a:extLst>
          </p:cNvPr>
          <p:cNvSpPr>
            <a:spLocks noGrp="1"/>
          </p:cNvSpPr>
          <p:nvPr>
            <p:ph type="sldNum" sz="quarter" idx="12"/>
          </p:nvPr>
        </p:nvSpPr>
        <p:spPr/>
        <p:txBody>
          <a:body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2698746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4855FEBD-AEA1-4FD6-B0AD-304B50C288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08535D0A-0CDF-479A-8DC4-6BABC0B179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743D5C69-C8AD-4837-99BD-76ADA063BF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5A27B2-8E6F-428B-B2A4-91ED0FAD6A87}" type="datetimeFigureOut">
              <a:rPr lang="ko-KR" altLang="en-US" smtClean="0"/>
              <a:t>2023-02-02</a:t>
            </a:fld>
            <a:endParaRPr lang="ko-KR" altLang="en-US"/>
          </a:p>
        </p:txBody>
      </p:sp>
      <p:sp>
        <p:nvSpPr>
          <p:cNvPr id="5" name="바닥글 개체 틀 4">
            <a:extLst>
              <a:ext uri="{FF2B5EF4-FFF2-40B4-BE49-F238E27FC236}">
                <a16:creationId xmlns:a16="http://schemas.microsoft.com/office/drawing/2014/main" id="{A9B7A035-8EDA-4892-AD96-F2E9691E77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4CFB9BF9-EA4F-4593-B3BA-52CD5CF416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A9180-B0CB-4FB4-9702-851AC25A7BCC}" type="slidenum">
              <a:rPr lang="ko-KR" altLang="en-US" smtClean="0"/>
              <a:t>‹#›</a:t>
            </a:fld>
            <a:endParaRPr lang="ko-KR" altLang="en-US"/>
          </a:p>
        </p:txBody>
      </p:sp>
    </p:spTree>
    <p:extLst>
      <p:ext uri="{BB962C8B-B14F-4D97-AF65-F5344CB8AC3E}">
        <p14:creationId xmlns:p14="http://schemas.microsoft.com/office/powerpoint/2010/main" val="3110101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93F94C7-C0D4-4F87-A4BC-D7953F5CBB9B}"/>
              </a:ext>
            </a:extLst>
          </p:cNvPr>
          <p:cNvSpPr>
            <a:spLocks noGrp="1"/>
          </p:cNvSpPr>
          <p:nvPr>
            <p:ph type="ctrTitle"/>
          </p:nvPr>
        </p:nvSpPr>
        <p:spPr>
          <a:xfrm>
            <a:off x="1524000" y="2098547"/>
            <a:ext cx="9144000" cy="1754315"/>
          </a:xfrm>
          <a:solidFill>
            <a:srgbClr val="FFC000"/>
          </a:solidFill>
        </p:spPr>
        <p:txBody>
          <a:bodyPr/>
          <a:lstStyle/>
          <a:p>
            <a:r>
              <a:rPr lang="en-US" altLang="ko-KR" dirty="0">
                <a:latin typeface="Arial Rounded MT Bold" panose="020F0704030504030204" pitchFamily="34" charset="0"/>
              </a:rPr>
              <a:t>KMOU</a:t>
            </a:r>
            <a:r>
              <a:rPr lang="ko-KR" altLang="en-US" dirty="0">
                <a:latin typeface="Arial Rounded MT Bold" panose="020F0704030504030204" pitchFamily="34" charset="0"/>
              </a:rPr>
              <a:t> </a:t>
            </a:r>
            <a:r>
              <a:rPr lang="en-US" altLang="ko-KR" dirty="0">
                <a:latin typeface="Arial Rounded MT Bold" panose="020F0704030504030204" pitchFamily="34" charset="0"/>
              </a:rPr>
              <a:t>Course</a:t>
            </a:r>
            <a:r>
              <a:rPr lang="ko-KR" altLang="en-US" dirty="0">
                <a:latin typeface="Arial Rounded MT Bold" panose="020F0704030504030204" pitchFamily="34" charset="0"/>
              </a:rPr>
              <a:t> </a:t>
            </a:r>
            <a:r>
              <a:rPr lang="en-US" altLang="ko-KR" dirty="0">
                <a:latin typeface="Arial Rounded MT Bold" panose="020F0704030504030204" pitchFamily="34" charset="0"/>
              </a:rPr>
              <a:t>Offering</a:t>
            </a:r>
            <a:br>
              <a:rPr lang="en-US" altLang="ko-KR" dirty="0">
                <a:latin typeface="Arial Rounded MT Bold" panose="020F0704030504030204" pitchFamily="34" charset="0"/>
              </a:rPr>
            </a:br>
            <a:r>
              <a:rPr lang="en-US" altLang="ko-KR" sz="4400" dirty="0">
                <a:latin typeface="Arial Rounded MT Bold" panose="020F0704030504030204" pitchFamily="34" charset="0"/>
              </a:rPr>
              <a:t>(provided English language)</a:t>
            </a:r>
            <a:endParaRPr lang="ko-KR" altLang="en-US" dirty="0">
              <a:latin typeface="Arial Rounded MT Bold" panose="020F0704030504030204" pitchFamily="34" charset="0"/>
            </a:endParaRPr>
          </a:p>
        </p:txBody>
      </p:sp>
      <p:sp>
        <p:nvSpPr>
          <p:cNvPr id="3" name="부제목 2">
            <a:extLst>
              <a:ext uri="{FF2B5EF4-FFF2-40B4-BE49-F238E27FC236}">
                <a16:creationId xmlns:a16="http://schemas.microsoft.com/office/drawing/2014/main" id="{D0EC7C2B-AC77-4F08-BB8F-4E053B400CBE}"/>
              </a:ext>
            </a:extLst>
          </p:cNvPr>
          <p:cNvSpPr>
            <a:spLocks noGrp="1"/>
          </p:cNvSpPr>
          <p:nvPr>
            <p:ph type="subTitle" idx="1"/>
          </p:nvPr>
        </p:nvSpPr>
        <p:spPr>
          <a:xfrm>
            <a:off x="1524000" y="4428780"/>
            <a:ext cx="9144000" cy="1057619"/>
          </a:xfrm>
          <a:solidFill>
            <a:srgbClr val="FFC000"/>
          </a:solidFill>
        </p:spPr>
        <p:txBody>
          <a:bodyPr>
            <a:normAutofit fontScale="85000" lnSpcReduction="20000"/>
          </a:bodyPr>
          <a:lstStyle/>
          <a:p>
            <a:endParaRPr lang="en-US" altLang="ko-KR" dirty="0">
              <a:latin typeface="Arial Rounded MT Bold" panose="020F0704030504030204" pitchFamily="34" charset="0"/>
            </a:endParaRPr>
          </a:p>
          <a:p>
            <a:r>
              <a:rPr lang="en-US" altLang="ko-KR" dirty="0">
                <a:latin typeface="Arial Rounded MT Bold" panose="020F0704030504030204" pitchFamily="34" charset="0"/>
              </a:rPr>
              <a:t>Office of International Affairs(OIA)</a:t>
            </a:r>
          </a:p>
          <a:p>
            <a:r>
              <a:rPr lang="en-US" altLang="ko-KR" dirty="0">
                <a:latin typeface="Arial Rounded MT Bold" panose="020F0704030504030204" pitchFamily="34" charset="0"/>
              </a:rPr>
              <a:t>National Korea Maritime &amp; Ocean University(KMOU)</a:t>
            </a:r>
            <a:endParaRPr lang="ko-KR" altLang="en-US" dirty="0">
              <a:latin typeface="Arial Rounded MT Bold" panose="020F0704030504030204" pitchFamily="34" charset="0"/>
            </a:endParaRPr>
          </a:p>
        </p:txBody>
      </p:sp>
      <p:pic>
        <p:nvPicPr>
          <p:cNvPr id="6" name="그림 5">
            <a:extLst>
              <a:ext uri="{FF2B5EF4-FFF2-40B4-BE49-F238E27FC236}">
                <a16:creationId xmlns:a16="http://schemas.microsoft.com/office/drawing/2014/main" id="{DB2A1732-70BB-4B01-B957-177BA4EDDD7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70532" y="438987"/>
            <a:ext cx="1640010" cy="1371601"/>
          </a:xfrm>
          <a:prstGeom prst="rect">
            <a:avLst/>
          </a:prstGeom>
        </p:spPr>
      </p:pic>
      <p:pic>
        <p:nvPicPr>
          <p:cNvPr id="7" name="그림 6">
            <a:extLst>
              <a:ext uri="{FF2B5EF4-FFF2-40B4-BE49-F238E27FC236}">
                <a16:creationId xmlns:a16="http://schemas.microsoft.com/office/drawing/2014/main" id="{D8B489DC-621E-4F93-9A8F-9B430DB5C06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
        <p:nvSpPr>
          <p:cNvPr id="4" name="TextBox 3">
            <a:extLst>
              <a:ext uri="{FF2B5EF4-FFF2-40B4-BE49-F238E27FC236}">
                <a16:creationId xmlns:a16="http://schemas.microsoft.com/office/drawing/2014/main" id="{C2B6B06F-F93B-4D3D-862D-EA8E96035110}"/>
              </a:ext>
            </a:extLst>
          </p:cNvPr>
          <p:cNvSpPr txBox="1"/>
          <p:nvPr/>
        </p:nvSpPr>
        <p:spPr>
          <a:xfrm>
            <a:off x="210312" y="164592"/>
            <a:ext cx="4032504" cy="369332"/>
          </a:xfrm>
          <a:prstGeom prst="rect">
            <a:avLst/>
          </a:prstGeom>
          <a:noFill/>
        </p:spPr>
        <p:txBody>
          <a:bodyPr wrap="square" rtlCol="0">
            <a:spAutoFit/>
          </a:bodyPr>
          <a:lstStyle/>
          <a:p>
            <a:r>
              <a:rPr lang="en-US" altLang="ko-KR" dirty="0">
                <a:latin typeface="Arial" panose="020B0604020202020204" pitchFamily="34" charset="0"/>
                <a:cs typeface="Arial" panose="020B0604020202020204" pitchFamily="34" charset="0"/>
              </a:rPr>
              <a:t>※ The courses are subject to change</a:t>
            </a:r>
            <a:endParaRPr lang="ko-KR"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4481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Marine Chemical Ecology</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52559-001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class aims to understand the basic understanding of marine organisms, the interaction between marine organisms through secondary metabolites, and the principles of analyzing the chemicals.</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1800871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US" altLang="ko-KR" sz="3600" dirty="0">
                <a:latin typeface="HY헤드라인M" panose="02030600000101010101" pitchFamily="18" charset="-127"/>
                <a:ea typeface="HY헤드라인M" panose="02030600000101010101" pitchFamily="18" charset="-127"/>
              </a:rPr>
              <a:t>Korean Language (Basic, Intermediate, Advanced)</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L1128(Basic), L1129(Intermediate), L1130(Advanced)</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The speaking and listening areas focus on actual individual and group activities with theory and the vocabulary and grammar areas focus on theory and utilization. Also, writing area will be conducted based on tasks.</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1177406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Case Study of Marine Corporate Finance</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en-US" altLang="ko-KR" dirty="0">
                <a:solidFill>
                  <a:schemeClr val="tx1"/>
                </a:solidFill>
                <a:latin typeface="Arial" panose="020B0604020202020204" pitchFamily="34" charset="0"/>
                <a:cs typeface="Arial" panose="020B0604020202020204" pitchFamily="34" charset="0"/>
              </a:rPr>
              <a:t>01047-001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course introduces 1) Korean economy and maritime industry 2) Shipping market structure and economics 3) Reviews of shipping industry 4) Investment evaluation and capital budgeting 5) Mergers and acquisition.</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737486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Food Science</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en-US" altLang="ko-KR" dirty="0">
                <a:solidFill>
                  <a:schemeClr val="tx1"/>
                </a:solidFill>
                <a:latin typeface="Arial" panose="020B0604020202020204" pitchFamily="34" charset="0"/>
                <a:cs typeface="Arial" panose="020B0604020202020204" pitchFamily="34" charset="0"/>
              </a:rPr>
              <a:t>54970-001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course is to understand relationship between n-3 fatty acid deficiency and lead on brain function structure of lipid classification and function of polysaccharide. In addition, filed lesson related to marine and fishery industries will be executed.</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93960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Digestive Biology</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en-US" altLang="ko-KR" dirty="0">
                <a:solidFill>
                  <a:schemeClr val="tx1"/>
                </a:solidFill>
                <a:latin typeface="Arial" panose="020B0604020202020204" pitchFamily="34" charset="0"/>
                <a:cs typeface="Arial" panose="020B0604020202020204" pitchFamily="34" charset="0"/>
              </a:rPr>
              <a:t>09224-002</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The goal is to give students the tools to interpret more logically the nutrition information and to understand that knowledge of nutrition allows students to personalize information, rather than follow every guideline issued for an entire population.</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87515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Marine Applied Microbiology Laboratory</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lnSpcReduction="10000"/>
          </a:bodyPr>
          <a:lstStyle/>
          <a:p>
            <a:pPr marL="0" indent="0">
              <a:buNone/>
            </a:pPr>
            <a:r>
              <a:rPr lang="en-US" altLang="ko-KR" dirty="0">
                <a:solidFill>
                  <a:schemeClr val="tx1"/>
                </a:solidFill>
                <a:latin typeface="Arial" panose="020B0604020202020204" pitchFamily="34" charset="0"/>
                <a:cs typeface="Arial" panose="020B0604020202020204" pitchFamily="34" charset="0"/>
              </a:rPr>
              <a:t>54942-003</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The course is to introduce  molecular microbiology and genetic engineering and methods used within these fields. Based on molecular microbiology techniques, students will earn DNA based molecular genetic engineering experiments. The subject content is the following: the structure of the genome, the molecular basis of transmission of genetic information,  the molecular biological technology.</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2080490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Maritime Shipping &amp; Logistics Management</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90594-001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module introduces logistics management for international maritime shipping. The module includes assessment of the key elements within shipping management and identification of the latest industrial and technological changes in the context of logistics management.</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2991859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Marine Food Resource Practice</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54970-001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course is to understand digestion, absorption and </a:t>
            </a:r>
            <a:r>
              <a:rPr lang="en-US" altLang="ko-KR" dirty="0" err="1">
                <a:solidFill>
                  <a:schemeClr val="tx1"/>
                </a:solidFill>
                <a:latin typeface="Arial" panose="020B0604020202020204" pitchFamily="34" charset="0"/>
                <a:cs typeface="Arial" panose="020B0604020202020204" pitchFamily="34" charset="0"/>
              </a:rPr>
              <a:t>metabolims</a:t>
            </a:r>
            <a:r>
              <a:rPr lang="en-US" altLang="ko-KR" dirty="0">
                <a:solidFill>
                  <a:schemeClr val="tx1"/>
                </a:solidFill>
                <a:latin typeface="Arial" panose="020B0604020202020204" pitchFamily="34" charset="0"/>
                <a:cs typeface="Arial" panose="020B0604020202020204" pitchFamily="34" charset="0"/>
              </a:rPr>
              <a:t> of major energy nutrients(carbohydrate, protein and lipid).In addition, filed lesson related to marine and fishery industries will be executed.</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333870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Navigational Instrument</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50983-001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course is to understand basic concepts and operation methods of navigational equipment, which are essential to achieve safe navigation.</a:t>
            </a:r>
          </a:p>
          <a:p>
            <a:pPr marL="0" indent="0">
              <a:buNone/>
            </a:pPr>
            <a:r>
              <a:rPr lang="en-US" altLang="ko-KR" dirty="0">
                <a:solidFill>
                  <a:schemeClr val="tx1"/>
                </a:solidFill>
                <a:latin typeface="Arial" panose="020B0604020202020204" pitchFamily="34" charset="0"/>
                <a:cs typeface="Arial" panose="020B0604020202020204" pitchFamily="34" charset="0"/>
              </a:rPr>
              <a:t>- Direction and Azimuth: Magnetic compass, Gyro compass, Position : Global Navigation Satellite System, Maneuvering : Autopilot.</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1094311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C01644-958D-4A48-A325-7D2E7B451533}"/>
              </a:ext>
            </a:extLst>
          </p:cNvPr>
          <p:cNvSpPr>
            <a:spLocks noGrp="1"/>
          </p:cNvSpPr>
          <p:nvPr>
            <p:ph type="title"/>
          </p:nvPr>
        </p:nvSpPr>
        <p:spPr>
          <a:xfrm>
            <a:off x="838200" y="612013"/>
            <a:ext cx="10515600" cy="732155"/>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altLang="ko-KR" sz="3600" dirty="0">
                <a:latin typeface="HY헤드라인M" panose="02030600000101010101" pitchFamily="18" charset="-127"/>
                <a:ea typeface="HY헤드라인M" panose="02030600000101010101" pitchFamily="18" charset="-127"/>
              </a:rPr>
              <a:t>Functional Food</a:t>
            </a:r>
            <a:endParaRPr lang="ko-KR" altLang="en-US" sz="3600" dirty="0">
              <a:latin typeface="HY헤드라인M" panose="02030600000101010101" pitchFamily="18" charset="-127"/>
              <a:ea typeface="HY헤드라인M" panose="02030600000101010101" pitchFamily="18" charset="-127"/>
            </a:endParaRPr>
          </a:p>
        </p:txBody>
      </p:sp>
      <p:sp>
        <p:nvSpPr>
          <p:cNvPr id="3" name="내용 개체 틀 2">
            <a:extLst>
              <a:ext uri="{FF2B5EF4-FFF2-40B4-BE49-F238E27FC236}">
                <a16:creationId xmlns:a16="http://schemas.microsoft.com/office/drawing/2014/main" id="{A72303F7-EEDC-4342-B9C9-4EFEEC23517C}"/>
              </a:ext>
            </a:extLst>
          </p:cNvPr>
          <p:cNvSpPr>
            <a:spLocks noGrp="1"/>
          </p:cNvSpPr>
          <p:nvPr>
            <p:ph idx="1"/>
          </p:nvPr>
        </p:nvSpPr>
        <p:spPr>
          <a:xfrm>
            <a:off x="838200" y="1682750"/>
            <a:ext cx="10515600" cy="410540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ko-KR" dirty="0">
                <a:solidFill>
                  <a:schemeClr val="tx1"/>
                </a:solidFill>
                <a:latin typeface="Arial" panose="020B0604020202020204" pitchFamily="34" charset="0"/>
                <a:cs typeface="Arial" panose="020B0604020202020204" pitchFamily="34" charset="0"/>
              </a:rPr>
              <a:t>40577-001</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This course aims to understand introductory </a:t>
            </a:r>
            <a:r>
              <a:rPr lang="en-US" altLang="ko-KR" dirty="0" err="1">
                <a:solidFill>
                  <a:schemeClr val="tx1"/>
                </a:solidFill>
                <a:latin typeface="Arial" panose="020B0604020202020204" pitchFamily="34" charset="0"/>
                <a:cs typeface="Arial" panose="020B0604020202020204" pitchFamily="34" charset="0"/>
              </a:rPr>
              <a:t>oceanograhpy</a:t>
            </a:r>
            <a:r>
              <a:rPr lang="en-US" altLang="ko-KR" dirty="0">
                <a:solidFill>
                  <a:schemeClr val="tx1"/>
                </a:solidFill>
                <a:latin typeface="Arial" panose="020B0604020202020204" pitchFamily="34" charset="0"/>
                <a:cs typeface="Arial" panose="020B0604020202020204" pitchFamily="34" charset="0"/>
              </a:rPr>
              <a:t> for the basis of marine-borne resource. Specifically, the formation of the marine and fishery sources and potential of marine and fishery materials as functional foods would be introduced.</a:t>
            </a:r>
          </a:p>
          <a:p>
            <a:pPr marL="0" indent="0">
              <a:buNone/>
            </a:pPr>
            <a:endParaRPr lang="en-US" altLang="ko-KR" sz="1000" dirty="0">
              <a:solidFill>
                <a:schemeClr val="tx1"/>
              </a:solidFill>
              <a:latin typeface="Arial" panose="020B0604020202020204" pitchFamily="34" charset="0"/>
              <a:cs typeface="Arial" panose="020B0604020202020204" pitchFamily="34" charset="0"/>
            </a:endParaRPr>
          </a:p>
          <a:p>
            <a:pPr marL="0" indent="0">
              <a:buNone/>
            </a:pPr>
            <a:r>
              <a:rPr lang="en-US" altLang="ko-KR" dirty="0">
                <a:solidFill>
                  <a:schemeClr val="tx1"/>
                </a:solidFill>
                <a:latin typeface="Arial" panose="020B0604020202020204" pitchFamily="34" charset="0"/>
                <a:cs typeface="Arial" panose="020B0604020202020204" pitchFamily="34" charset="0"/>
              </a:rPr>
              <a:t>Credit Hours: 3</a:t>
            </a:r>
            <a:endParaRPr lang="ko-KR" altLang="en-US" dirty="0">
              <a:solidFill>
                <a:schemeClr val="tx1"/>
              </a:solidFill>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51B83D4-4E0C-4CD6-9434-3855D57C22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22256" y="5927185"/>
            <a:ext cx="2966640" cy="637603"/>
          </a:xfrm>
          <a:prstGeom prst="rect">
            <a:avLst/>
          </a:prstGeom>
        </p:spPr>
      </p:pic>
    </p:spTree>
    <p:extLst>
      <p:ext uri="{BB962C8B-B14F-4D97-AF65-F5344CB8AC3E}">
        <p14:creationId xmlns:p14="http://schemas.microsoft.com/office/powerpoint/2010/main" val="125041487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TotalTime>
  <Words>528</Words>
  <Application>Microsoft Office PowerPoint</Application>
  <PresentationFormat>와이드스크린</PresentationFormat>
  <Paragraphs>66</Paragraphs>
  <Slides>11</Slides>
  <Notes>0</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11</vt:i4>
      </vt:variant>
    </vt:vector>
  </HeadingPairs>
  <TitlesOfParts>
    <vt:vector size="16" baseType="lpstr">
      <vt:lpstr>HY헤드라인M</vt:lpstr>
      <vt:lpstr>맑은 고딕</vt:lpstr>
      <vt:lpstr>Arial</vt:lpstr>
      <vt:lpstr>Arial Rounded MT Bold</vt:lpstr>
      <vt:lpstr>Office 테마</vt:lpstr>
      <vt:lpstr>KMOU Course Offering (provided English language)</vt:lpstr>
      <vt:lpstr>Case Study of Marine Corporate Finance</vt:lpstr>
      <vt:lpstr>Food Science</vt:lpstr>
      <vt:lpstr>Digestive Biology</vt:lpstr>
      <vt:lpstr>Marine Applied Microbiology Laboratory</vt:lpstr>
      <vt:lpstr>Maritime Shipping &amp; Logistics Management</vt:lpstr>
      <vt:lpstr>Marine Food Resource Practice</vt:lpstr>
      <vt:lpstr>Navigational Instrument</vt:lpstr>
      <vt:lpstr>Functional Food</vt:lpstr>
      <vt:lpstr>Marine Chemical Ecology</vt:lpstr>
      <vt:lpstr>Korean Language (Basic, Intermediate, Advanced)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Pre-Arrival Information for Spring 2023</dc:title>
  <dc:creator>user</dc:creator>
  <cp:lastModifiedBy>user</cp:lastModifiedBy>
  <cp:revision>24</cp:revision>
  <cp:lastPrinted>2023-01-26T08:54:37Z</cp:lastPrinted>
  <dcterms:created xsi:type="dcterms:W3CDTF">2023-01-26T06:46:31Z</dcterms:created>
  <dcterms:modified xsi:type="dcterms:W3CDTF">2023-02-02T00:48:25Z</dcterms:modified>
</cp:coreProperties>
</file>